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53" r:id="rId4"/>
    <p:sldId id="361" r:id="rId5"/>
    <p:sldId id="363" r:id="rId6"/>
    <p:sldId id="364" r:id="rId7"/>
    <p:sldId id="362" r:id="rId8"/>
    <p:sldId id="365" r:id="rId9"/>
    <p:sldId id="366" r:id="rId10"/>
    <p:sldId id="367" r:id="rId11"/>
    <p:sldId id="908" r:id="rId12"/>
    <p:sldId id="907" r:id="rId13"/>
    <p:sldId id="905" r:id="rId14"/>
    <p:sldId id="906" r:id="rId15"/>
    <p:sldId id="956" r:id="rId16"/>
    <p:sldId id="949" r:id="rId17"/>
    <p:sldId id="950" r:id="rId18"/>
    <p:sldId id="951" r:id="rId19"/>
    <p:sldId id="952" r:id="rId20"/>
    <p:sldId id="954" r:id="rId21"/>
    <p:sldId id="953" r:id="rId22"/>
    <p:sldId id="910" r:id="rId23"/>
    <p:sldId id="955" r:id="rId24"/>
    <p:sldId id="95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76A26-A551-4B1A-8052-4D90EE1F7753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C6163-5C8C-4AB0-BA27-3DFBD898F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429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513BBBB8-6A71-48F3-8EBD-3B0A0C440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5392592-E6C3-490C-B921-FC1A631971A4}" type="slidenum">
              <a:rPr lang="en-US" altLang="zh-CN" sz="1300" b="0"/>
              <a:pPr/>
              <a:t>3</a:t>
            </a:fld>
            <a:endParaRPr lang="en-US" altLang="zh-CN" sz="1300" b="0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9B3773CB-A527-4960-9634-AAAB327560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F7014C90-1528-4F68-BA8F-0FFE89F80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B3972A-8C8A-46E7-A9B6-A2914FF4746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75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513BBBB8-6A71-48F3-8EBD-3B0A0C440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5392592-E6C3-490C-B921-FC1A631971A4}" type="slidenum">
              <a:rPr lang="en-US" altLang="zh-CN" sz="1300" b="0"/>
              <a:pPr/>
              <a:t>15</a:t>
            </a:fld>
            <a:endParaRPr lang="en-US" altLang="zh-CN" sz="1300" b="0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9B3773CB-A527-4960-9634-AAAB327560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F7014C90-1528-4F68-BA8F-0FFE89F80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30951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513BBBB8-6A71-48F3-8EBD-3B0A0C440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5392592-E6C3-490C-B921-FC1A631971A4}" type="slidenum">
              <a:rPr lang="en-US" altLang="zh-CN" sz="1300" b="0"/>
              <a:pPr/>
              <a:t>24</a:t>
            </a:fld>
            <a:endParaRPr lang="en-US" altLang="zh-CN" sz="1300" b="0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9B3773CB-A527-4960-9634-AAAB327560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F7014C90-1528-4F68-BA8F-0FFE89F80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95424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C9246-D1FE-46D6-BED0-0B5CA8D42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E1427C-8E33-4C47-BB2A-7F4FCA796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0CF0FB-E750-434D-870C-EDB4979D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D4CF70-F661-4D8A-B8BF-692B253F8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373AD-CC25-42AF-9ADF-E8862049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9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0B8B7-5644-4AB8-9065-BE045751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26340E-A5A2-4565-8C08-B89DD20C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AA89A-6B49-4429-B947-7C03EB44B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2238E3-5165-4E84-A81D-A4E93E47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3C6F2-922D-46F2-87EA-8B3E6B78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10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64F51F-9984-42FF-B328-6CAC398B7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D811B9-6A00-4F14-B0A0-99447C4D3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F74BAD-C9EE-4A80-A262-FDDEF2D0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BCE1FF-47C3-4E78-85FC-6D3540C9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B43FF2-BC67-43BB-86C2-0EFD3535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42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7A646-6473-47EB-9398-3CB77917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C67F5-F40A-45DE-ACC5-5F60FE77F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3BFA0-373A-48EE-BC6F-0C5D9818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D51A13-39C3-488D-BB90-3E41BF517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A626E-1728-4BB9-BB7D-6670C40F4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8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6BD7F-43B2-4CC6-8560-491BA4CA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001E0-C4B3-47B8-8C76-6829BD6FC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BBB384-3EF2-4DAC-AC65-309F5D6C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DAE9A-C0E3-4ED2-A5DA-8D4138DC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0568E-B78F-4CF5-9764-11104F12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36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5D5EB-F088-4633-BAB2-1FFA3B14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F2870C-5B4A-49E9-A756-BBCF91A44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9BFFC7-52CB-4784-AC9E-6968ED44D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A8CB80-F9E9-4D15-873C-8531D635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5075AA-404A-4685-9ACA-703E0D57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B20F58-9920-486B-B885-5E1A6B5B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19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F1DCD-4D14-4CEC-801B-B634A4B3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59E80-3EED-4DFC-BE8B-03B0AA4AC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1C922F-5E22-455C-9F77-AC74D515D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4766D1-D41A-4769-992A-190350F0C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F6A708-51EA-43E4-B257-ACA3D2038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52399C-BE9A-499A-A4C7-9141549E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FE2DC1-9229-40DD-809C-FE263B3F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F2C1C2-F280-4D35-BF1D-434CC8BD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2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DFF43-8CD6-4BD8-A85C-D7E719B8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F0A5DC-7814-488C-9B82-026007880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07B81F-4DA3-4FAB-96B0-97B1CD49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5E21C0-2973-40F3-806D-A297494E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4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C1D98C-4A3B-4FCC-AD67-C68C1EFE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F2B716-6E3E-44F0-8F52-7ED71DBD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1E28CF-F8D9-4C9D-90E0-EC5004EA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7428D-5B8E-42C0-8AAE-3DF6F713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D93CFD-0219-487E-B67C-87AB6C41F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45EFA0-58B1-4280-8410-B24BFA770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555CE7-DEFF-41C2-A130-C7E82E5B3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C0ADB-8B70-4BA7-A763-96AE8F27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E8E542-DB46-496A-B587-508BE199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4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9F964-580D-460E-814E-E0682CF1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2CA3CB-ADBF-4495-85A7-0559896C42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C2F357-84C6-468C-BB7F-75CDE95E4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4EB535-997C-4332-8A52-99F083FA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620933-1B94-4733-BF6F-56D82108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1F4429-E82F-4844-9D82-E824A3E2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427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D71CA5-812C-4DB2-B1B4-DE538289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F1B10F-CBDF-4D5E-BDDA-482E0E8E4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D19A43-A6AA-4052-80E4-A6BD36512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8C0C-398A-488E-A08A-11D9E3CF8D7F}" type="datetimeFigureOut">
              <a:rPr lang="zh-CN" altLang="en-US" smtClean="0"/>
              <a:t>2023-03-21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D9E81C-140C-4731-A2CE-1D3946CB5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62C568-5725-4B1C-9E08-4E8A08D6F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1652D-AE98-4F94-A51B-46E32B273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31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D5B339F4-93B9-4E04-9721-143AD6782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0"/>
            <a:ext cx="7147352" cy="5777808"/>
            <a:chOff x="329184" y="1"/>
            <a:chExt cx="524256" cy="5777808"/>
          </a:xfrm>
        </p:grpSpPr>
        <p:cxnSp>
          <p:nvCxnSpPr>
            <p:cNvPr id="21" name="Straight Connector 11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071D92-DB95-4D9F-90AA-C478441EE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1961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嵌入式微处理器系统设计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64FC864-993A-470E-819A-4A068E40E824}"/>
              </a:ext>
            </a:extLst>
          </p:cNvPr>
          <p:cNvSpPr txBox="1">
            <a:spLocks/>
          </p:cNvSpPr>
          <p:nvPr/>
        </p:nvSpPr>
        <p:spPr>
          <a:xfrm>
            <a:off x="1524000" y="3803712"/>
            <a:ext cx="9144000" cy="1563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实验二 </a:t>
            </a:r>
            <a:r>
              <a:rPr lang="en-US" altLang="zh-CN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GPIO</a:t>
            </a:r>
            <a:r>
              <a:rPr lang="zh-CN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操作一</a:t>
            </a:r>
          </a:p>
        </p:txBody>
      </p:sp>
    </p:spTree>
    <p:extLst>
      <p:ext uri="{BB962C8B-B14F-4D97-AF65-F5344CB8AC3E}">
        <p14:creationId xmlns:p14="http://schemas.microsoft.com/office/powerpoint/2010/main" val="198349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AAEE8-A1F7-4E79-B252-278CD426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48AA7D-53BB-4A29-8595-70A3D54A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39E799-816A-4E59-A3F3-D92109F7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2" y="681037"/>
            <a:ext cx="88296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3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E1EDF24-921B-4C88-AB63-946CE5FC610D}"/>
              </a:ext>
            </a:extLst>
          </p:cNvPr>
          <p:cNvSpPr txBox="1">
            <a:spLocks/>
          </p:cNvSpPr>
          <p:nvPr/>
        </p:nvSpPr>
        <p:spPr>
          <a:xfrm>
            <a:off x="5021821" y="3812954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zh-CN" alt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硬件电路：</a:t>
            </a:r>
          </a:p>
        </p:txBody>
      </p:sp>
      <p:pic>
        <p:nvPicPr>
          <p:cNvPr id="5" name="图片 4" descr="图示, 示意图&#10;&#10;描述已自动生成">
            <a:extLst>
              <a:ext uri="{FF2B5EF4-FFF2-40B4-BE49-F238E27FC236}">
                <a16:creationId xmlns:a16="http://schemas.microsoft.com/office/drawing/2014/main" id="{0C091092-71AE-4111-BE5C-5FB13D1EA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" r="-1" b="-1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E081E8-8BBA-4F2A-AFB5-8963C8AB3F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5" r="11833" b="-2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图示, 示意图&#10;&#10;描述已自动生成">
            <a:extLst>
              <a:ext uri="{FF2B5EF4-FFF2-40B4-BE49-F238E27FC236}">
                <a16:creationId xmlns:a16="http://schemas.microsoft.com/office/drawing/2014/main" id="{A5A6B5AC-5431-4203-AC41-715000EB60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38" r="26546" b="-2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588258-4A27-4CD5-8746-DAF78A9D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7FD93F-E718-49ED-87CA-CEACA6C97113}" type="datetime1">
              <a:rPr lang="en-US" altLang="zh-CN" smtClean="0"/>
              <a:pPr>
                <a:defRPr/>
              </a:pPr>
              <a:t>3/21/2023</a:t>
            </a:fld>
            <a:endParaRPr lang="zh-CN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CCFD12-DE3B-4A82-9849-5C6ECA66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38EB6-D06B-4639-BD33-EE79BC9ED1A9}" type="slidenum">
              <a:rPr lang="zh-CN" altLang="zh-CN" smtClean="0"/>
              <a:pPr>
                <a:defRPr/>
              </a:pPr>
              <a:t>12</a:t>
            </a:fld>
            <a:endParaRPr lang="zh-CN" altLang="zh-CN"/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B5B45B77-E36B-4C35-BBBE-D15DB0496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742890"/>
              </p:ext>
            </p:extLst>
          </p:nvPr>
        </p:nvGraphicFramePr>
        <p:xfrm>
          <a:off x="1126155" y="699773"/>
          <a:ext cx="9939689" cy="602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064">
                  <a:extLst>
                    <a:ext uri="{9D8B030D-6E8A-4147-A177-3AD203B41FA5}">
                      <a16:colId xmlns:a16="http://schemas.microsoft.com/office/drawing/2014/main" val="1590572855"/>
                    </a:ext>
                  </a:extLst>
                </a:gridCol>
                <a:gridCol w="8335625">
                  <a:extLst>
                    <a:ext uri="{9D8B030D-6E8A-4147-A177-3AD203B41FA5}">
                      <a16:colId xmlns:a16="http://schemas.microsoft.com/office/drawing/2014/main" val="3992941431"/>
                    </a:ext>
                  </a:extLst>
                </a:gridCol>
              </a:tblGrid>
              <a:tr h="64655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接口函数： </a:t>
                      </a:r>
                      <a:r>
                        <a:rPr lang="en-US" altLang="zh-CN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HAL_GPIO_ReadPin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2466"/>
                  </a:ext>
                </a:extLst>
              </a:tr>
              <a:tr h="8425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函数原型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GPIO_PinState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en-US" altLang="zh-CN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HAL_GPIO_ReadPin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altLang="zh-CN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GPIO_TypeDef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</a:t>
                      </a:r>
                      <a:r>
                        <a:rPr lang="en-US" altLang="zh-CN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GPIOx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uint16_t </a:t>
                      </a:r>
                      <a:r>
                        <a:rPr lang="en-US" altLang="zh-CN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GPIO_Pin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);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770856"/>
                  </a:ext>
                </a:extLst>
              </a:tr>
              <a:tr h="6465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读取引脚的电平状态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163095"/>
                  </a:ext>
                </a:extLst>
              </a:tr>
              <a:tr h="8425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入口参数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GPIOx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：引脚端口号， 取值范围是 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GPIOA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 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GPIOG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754940"/>
                  </a:ext>
                </a:extLst>
              </a:tr>
              <a:tr h="8425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入口参数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GPIO_Pin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：引脚号， 取值范围是 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GPIO_PIN_0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 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GPIO_PIN_15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789942"/>
                  </a:ext>
                </a:extLst>
              </a:tr>
              <a:tr h="12088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GPIO_PinState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 表示引脚电平状态的枚举类型变量， 当取值为：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GPIO_PIN_SET 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 表示读到高电平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GPIO_PIN_RESET 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 表示读到低电平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729558"/>
                  </a:ext>
                </a:extLst>
              </a:tr>
              <a:tr h="6465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注意事项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该函数需要用户调用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116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CE33F77-CD57-4D21-9F42-3ABE26CC5589}"/>
              </a:ext>
            </a:extLst>
          </p:cNvPr>
          <p:cNvSpPr txBox="1"/>
          <p:nvPr/>
        </p:nvSpPr>
        <p:spPr>
          <a:xfrm>
            <a:off x="1944414" y="146150"/>
            <a:ext cx="4593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HAL_GPIO_ReadPin</a:t>
            </a:r>
            <a:endParaRPr lang="zh-CN" altLang="en-US" sz="28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CB84489-4E40-42F9-8CBE-A4999AED8B29}"/>
              </a:ext>
            </a:extLst>
          </p:cNvPr>
          <p:cNvSpPr txBox="1">
            <a:spLocks/>
          </p:cNvSpPr>
          <p:nvPr/>
        </p:nvSpPr>
        <p:spPr>
          <a:xfrm>
            <a:off x="8106712" y="-44991"/>
            <a:ext cx="4085288" cy="71436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用到的库函数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779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F3125B66-3119-4B37-90F1-59989E22D6C4}"/>
              </a:ext>
            </a:extLst>
          </p:cNvPr>
          <p:cNvSpPr txBox="1"/>
          <p:nvPr/>
        </p:nvSpPr>
        <p:spPr>
          <a:xfrm rot="18872802">
            <a:off x="7915386" y="3812576"/>
            <a:ext cx="2138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5B9BD5">
                    <a:lumMod val="20000"/>
                    <a:lumOff val="80000"/>
                  </a:srgbClr>
                </a:solidFill>
              </a:rPr>
              <a:t>                       </a:t>
            </a:r>
            <a:endParaRPr lang="en-US" altLang="zh-CN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defRPr/>
            </a:pPr>
            <a:r>
              <a:rPr lang="pl-PL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 </a:t>
            </a:r>
            <a:endParaRPr lang="zh-CN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9B7863D0-6180-4BD3-AD92-8F29DF4318A7}"/>
              </a:ext>
            </a:extLst>
          </p:cNvPr>
          <p:cNvSpPr txBox="1">
            <a:spLocks/>
          </p:cNvSpPr>
          <p:nvPr/>
        </p:nvSpPr>
        <p:spPr bwMode="auto">
          <a:xfrm>
            <a:off x="1919536" y="252285"/>
            <a:ext cx="8229600" cy="3975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50000"/>
              </a:lnSpc>
              <a:buClr>
                <a:srgbClr val="0563C1"/>
              </a:buClr>
            </a:pPr>
            <a:r>
              <a:rPr lang="en-US" altLang="zh-CN" b="1" dirty="0" err="1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HAL_GPIO_WritePin</a:t>
            </a:r>
            <a:r>
              <a:rPr lang="en-US" altLang="zh-CN" b="1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:</a:t>
            </a:r>
            <a:endParaRPr lang="zh-CN" altLang="en-US" b="1" dirty="0">
              <a:solidFill>
                <a:srgbClr val="0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8DDC53F8-711B-4AE1-884C-BE75CD202D0E}"/>
              </a:ext>
            </a:extLst>
          </p:cNvPr>
          <p:cNvGraphicFramePr>
            <a:graphicFrameLocks noGrp="1"/>
          </p:cNvGraphicFramePr>
          <p:nvPr/>
        </p:nvGraphicFramePr>
        <p:xfrm>
          <a:off x="1706246" y="936436"/>
          <a:ext cx="9176898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312">
                  <a:extLst>
                    <a:ext uri="{9D8B030D-6E8A-4147-A177-3AD203B41FA5}">
                      <a16:colId xmlns:a16="http://schemas.microsoft.com/office/drawing/2014/main" val="1590572855"/>
                    </a:ext>
                  </a:extLst>
                </a:gridCol>
                <a:gridCol w="7575586">
                  <a:extLst>
                    <a:ext uri="{9D8B030D-6E8A-4147-A177-3AD203B41FA5}">
                      <a16:colId xmlns:a16="http://schemas.microsoft.com/office/drawing/2014/main" val="3992941431"/>
                    </a:ext>
                  </a:extLst>
                </a:gridCol>
              </a:tblGrid>
              <a:tr h="40348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接口函数： 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HAL_GPIO_WritePin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2466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函数原型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void 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HAL_GPIO_WritePin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( 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GPIO_TypeDef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 * 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GPIOx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，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uint16_t 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GPIO_Pin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，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GPIO_PinState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PinState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 )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3770856"/>
                  </a:ext>
                </a:extLst>
              </a:tr>
              <a:tr h="4034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功能描述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设置引脚输出高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低电平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64163095"/>
                  </a:ext>
                </a:extLst>
              </a:tr>
              <a:tr h="4034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入口参数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1 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GPIOx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：引脚端口号， 取值范围是 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GPIOA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～ 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GPIOG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16754940"/>
                  </a:ext>
                </a:extLst>
              </a:tr>
              <a:tr h="4034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入口参数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2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GPIO_Pin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：引脚号， 取值范围是 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GPIO_PIN_0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～ 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GPIO_PIN_15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73789942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入口参数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3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PinState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： 表示引脚电平状态的枚举类型变量， 当取值为：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GPIO_PIN_SET 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： 表示输出高电平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GPIO_PIN_RESET 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： 表示输出低电平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97275564"/>
                  </a:ext>
                </a:extLst>
              </a:tr>
              <a:tr h="4034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返回值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无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26729558"/>
                  </a:ext>
                </a:extLst>
              </a:tr>
              <a:tr h="4034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注意事项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该函数需要用户调用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7311602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510CCEE9-CCFF-4ED3-B1C7-865F7FAF8856}"/>
              </a:ext>
            </a:extLst>
          </p:cNvPr>
          <p:cNvSpPr txBox="1">
            <a:spLocks/>
          </p:cNvSpPr>
          <p:nvPr/>
        </p:nvSpPr>
        <p:spPr>
          <a:xfrm>
            <a:off x="8106712" y="-44991"/>
            <a:ext cx="4085288" cy="71436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用到的库函数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1915065"/>
      </p:ext>
    </p:extLst>
  </p:cSld>
  <p:clrMapOvr>
    <a:masterClrMapping/>
  </p:clrMapOvr>
  <p:transition advClick="0" advTm="3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F3125B66-3119-4B37-90F1-59989E22D6C4}"/>
              </a:ext>
            </a:extLst>
          </p:cNvPr>
          <p:cNvSpPr txBox="1"/>
          <p:nvPr/>
        </p:nvSpPr>
        <p:spPr>
          <a:xfrm rot="18872802">
            <a:off x="7895915" y="3340008"/>
            <a:ext cx="2138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5B9BD5">
                    <a:lumMod val="20000"/>
                    <a:lumOff val="80000"/>
                  </a:srgbClr>
                </a:solidFill>
              </a:rPr>
              <a:t>                       </a:t>
            </a:r>
            <a:endParaRPr lang="en-US" altLang="zh-CN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defRPr/>
            </a:pPr>
            <a:r>
              <a:rPr lang="pl-PL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 </a:t>
            </a:r>
            <a:endParaRPr lang="zh-CN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9B7863D0-6180-4BD3-AD92-8F29DF4318A7}"/>
              </a:ext>
            </a:extLst>
          </p:cNvPr>
          <p:cNvSpPr txBox="1">
            <a:spLocks/>
          </p:cNvSpPr>
          <p:nvPr/>
        </p:nvSpPr>
        <p:spPr bwMode="auto">
          <a:xfrm>
            <a:off x="2055014" y="272501"/>
            <a:ext cx="8229600" cy="65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50000"/>
              </a:lnSpc>
              <a:buClr>
                <a:srgbClr val="0563C1"/>
              </a:buClr>
            </a:pPr>
            <a:r>
              <a:rPr lang="en-US" altLang="zh-CN" b="1" dirty="0" err="1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HAL_GPIO_TogglePin</a:t>
            </a:r>
            <a:r>
              <a:rPr lang="en-US" altLang="zh-CN" b="1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:</a:t>
            </a:r>
            <a:endParaRPr lang="zh-CN" altLang="en-US" b="1" dirty="0">
              <a:solidFill>
                <a:srgbClr val="0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8DDC53F8-711B-4AE1-884C-BE75CD202D0E}"/>
              </a:ext>
            </a:extLst>
          </p:cNvPr>
          <p:cNvGraphicFramePr>
            <a:graphicFrameLocks noGrp="1"/>
          </p:cNvGraphicFramePr>
          <p:nvPr/>
        </p:nvGraphicFramePr>
        <p:xfrm>
          <a:off x="1597816" y="1196752"/>
          <a:ext cx="8996369" cy="387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521">
                  <a:extLst>
                    <a:ext uri="{9D8B030D-6E8A-4147-A177-3AD203B41FA5}">
                      <a16:colId xmlns:a16="http://schemas.microsoft.com/office/drawing/2014/main" val="1590572855"/>
                    </a:ext>
                  </a:extLst>
                </a:gridCol>
                <a:gridCol w="7432848">
                  <a:extLst>
                    <a:ext uri="{9D8B030D-6E8A-4147-A177-3AD203B41FA5}">
                      <a16:colId xmlns:a16="http://schemas.microsoft.com/office/drawing/2014/main" val="3992941431"/>
                    </a:ext>
                  </a:extLst>
                </a:gridCol>
              </a:tblGrid>
              <a:tr h="45542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接口函数：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HAL_GPIO_TogglePin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2466"/>
                  </a:ext>
                </a:extLst>
              </a:tr>
              <a:tr h="6966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函数原型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void 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HAL_GPIO_TogglePin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 (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GPIO_TypeDef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 * 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GPIOx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，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uint16_t </a:t>
                      </a:r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GPIO_Pin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)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3770856"/>
                  </a:ext>
                </a:extLst>
              </a:tr>
              <a:tr h="455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功能描述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翻转引脚状态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64163095"/>
                  </a:ext>
                </a:extLst>
              </a:tr>
              <a:tr h="455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入口参数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1 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GPIOx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：引脚端口号， 取值范围是 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GPIOA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～ 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GPIOG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16754940"/>
                  </a:ext>
                </a:extLst>
              </a:tr>
              <a:tr h="455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入口参数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2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GPIO_Pin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：引脚号， 取值范围是 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GPIO_PIN_0</a:t>
                      </a:r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～ </a:t>
                      </a:r>
                      <a:r>
                        <a:rPr lang="en-US" altLang="zh-CN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GPIO_PIN_15</a:t>
                      </a:r>
                      <a:endParaRPr lang="zh-CN" altLang="en-US" sz="24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73789942"/>
                  </a:ext>
                </a:extLst>
              </a:tr>
              <a:tr h="455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返回值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无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26729558"/>
                  </a:ext>
                </a:extLst>
              </a:tr>
              <a:tr h="455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注意事项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该函数需要用户调用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7311602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A40C5B5-6B3C-4458-86C7-8CB6C894CC00}"/>
              </a:ext>
            </a:extLst>
          </p:cNvPr>
          <p:cNvSpPr txBox="1">
            <a:spLocks/>
          </p:cNvSpPr>
          <p:nvPr/>
        </p:nvSpPr>
        <p:spPr>
          <a:xfrm>
            <a:off x="8106712" y="-44991"/>
            <a:ext cx="4085288" cy="71436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用到的库函数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9578605"/>
      </p:ext>
    </p:extLst>
  </p:cSld>
  <p:clrMapOvr>
    <a:masterClrMapping/>
  </p:clrMapOvr>
  <p:transition advClick="0" advTm="3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标题 1">
            <a:extLst>
              <a:ext uri="{FF2B5EF4-FFF2-40B4-BE49-F238E27FC236}">
                <a16:creationId xmlns:a16="http://schemas.microsoft.com/office/drawing/2014/main" id="{095EE779-3C8F-4E7F-A7AE-12961F1A84DA}"/>
              </a:ext>
            </a:extLst>
          </p:cNvPr>
          <p:cNvSpPr txBox="1">
            <a:spLocks/>
          </p:cNvSpPr>
          <p:nvPr/>
        </p:nvSpPr>
        <p:spPr>
          <a:xfrm>
            <a:off x="688844" y="485176"/>
            <a:ext cx="2487494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实验要求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CEE4FC58-B46E-4411-81E0-49C92C74BFD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88844" y="1476992"/>
            <a:ext cx="9817198" cy="48958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利用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STM32CUBEMX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创建一个新工程，实现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基本操作，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要求：</a:t>
            </a: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、正确创建一个新工程；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、合理配置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与系统时钟；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、初始化上电静默（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关掉所有灯、蜂鸣器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）；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了解工程文件结构和代码框架；阅读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GPIO.c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和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.h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文件。</a:t>
            </a: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4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、通过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KEIL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编程实现以下功能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流水灯向左循环（松手有效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间隔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）；按下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B2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键流水灯向右循环（按下开始，间隔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500ms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B3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键，打开蜂鸣器；按下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B4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键，回到初始静默模式；</a:t>
            </a:r>
            <a:endParaRPr lang="en-US" altLang="zh-CN" sz="24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调试程序，优化程序可读性。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、实现其他自选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创意功能；</a:t>
            </a:r>
          </a:p>
        </p:txBody>
      </p:sp>
    </p:spTree>
    <p:extLst>
      <p:ext uri="{BB962C8B-B14F-4D97-AF65-F5344CB8AC3E}">
        <p14:creationId xmlns:p14="http://schemas.microsoft.com/office/powerpoint/2010/main" val="3628812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438EA4-8D3D-583A-40D7-C367B2B6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7FD93F-E718-49ED-87CA-CEACA6C97113}" type="datetime1">
              <a:rPr lang="en-US" altLang="zh-CN" smtClean="0"/>
              <a:pPr>
                <a:defRPr/>
              </a:pPr>
              <a:t>3/21/2023</a:t>
            </a:fld>
            <a:endParaRPr lang="zh-CN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F11365-C01B-A811-FC2B-BB4EA021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38EB6-D06B-4639-BD33-EE79BC9ED1A9}" type="slidenum">
              <a:rPr lang="zh-CN" altLang="zh-CN" smtClean="0"/>
              <a:pPr>
                <a:defRPr/>
              </a:pPr>
              <a:t>16</a:t>
            </a:fld>
            <a:endParaRPr lang="zh-CN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1B67C7-DE90-53C9-EF72-200148EE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01755"/>
            <a:ext cx="7162800" cy="4057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B654B2-8BA5-D5F4-8FA7-9D107DE4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83011"/>
            <a:ext cx="9144000" cy="24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3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4FA6D5-05A9-3763-9170-99B553E7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7FD93F-E718-49ED-87CA-CEACA6C97113}" type="datetime1">
              <a:rPr lang="en-US" altLang="zh-CN" smtClean="0"/>
              <a:pPr>
                <a:defRPr/>
              </a:pPr>
              <a:t>3/21/2023</a:t>
            </a:fld>
            <a:endParaRPr lang="zh-CN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3D3867-D4C9-716F-F93A-7FE8BDBB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38EB6-D06B-4639-BD33-EE79BC9ED1A9}" type="slidenum">
              <a:rPr lang="zh-CN" altLang="zh-CN" smtClean="0"/>
              <a:pPr>
                <a:defRPr/>
              </a:pPr>
              <a:t>17</a:t>
            </a:fld>
            <a:endParaRPr lang="zh-CN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B1AF44-2C50-BE6F-BB57-53BD165B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08" y="157163"/>
            <a:ext cx="7928277" cy="36567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FFAAEA-1559-5A26-56D2-985EA4C6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08" y="3810000"/>
            <a:ext cx="886438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37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590963-DF80-945B-49CE-65F4C948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7FD93F-E718-49ED-87CA-CEACA6C97113}" type="datetime1">
              <a:rPr lang="en-US" altLang="zh-CN" smtClean="0"/>
              <a:pPr>
                <a:defRPr/>
              </a:pPr>
              <a:t>3/21/2023</a:t>
            </a:fld>
            <a:endParaRPr lang="zh-CN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FDD543-FDF1-51A5-0883-AF4286A0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38EB6-D06B-4639-BD33-EE79BC9ED1A9}" type="slidenum">
              <a:rPr lang="zh-CN" altLang="zh-CN" smtClean="0"/>
              <a:pPr>
                <a:defRPr/>
              </a:pPr>
              <a:t>18</a:t>
            </a:fld>
            <a:endParaRPr lang="zh-CN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6342A6-BBF2-2590-CE5E-7EECA74D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692697"/>
            <a:ext cx="7848872" cy="42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2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5DFBB4-163C-F162-0B86-8CDEBD90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7FD93F-E718-49ED-87CA-CEACA6C97113}" type="datetime1">
              <a:rPr lang="en-US" altLang="zh-CN" smtClean="0"/>
              <a:pPr>
                <a:defRPr/>
              </a:pPr>
              <a:t>3/21/2023</a:t>
            </a:fld>
            <a:endParaRPr lang="zh-CN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7236C7-AEEC-46DF-AA93-AE59BC14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38EB6-D06B-4639-BD33-EE79BC9ED1A9}" type="slidenum">
              <a:rPr lang="zh-CN" altLang="zh-CN" smtClean="0"/>
              <a:pPr>
                <a:defRPr/>
              </a:pPr>
              <a:t>19</a:t>
            </a:fld>
            <a:endParaRPr lang="zh-CN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ADF800-AE43-1045-5BFE-1F6F704C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00" y="242210"/>
            <a:ext cx="9144000" cy="3199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C0071E-0E00-A224-0BF1-BF1F12CE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3690938"/>
            <a:ext cx="78676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4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B0E55-B3E9-49A3-8958-945DE74E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708025"/>
            <a:ext cx="2730500" cy="701675"/>
          </a:xfr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实验目的：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255BF-B1B4-4346-ABE1-19D96417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954" y="2474912"/>
            <a:ext cx="8652557" cy="190817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进一步熟悉</a:t>
            </a:r>
            <a:r>
              <a:rPr lang="en-US" altLang="zh-CN" dirty="0"/>
              <a:t>CT117E-M4</a:t>
            </a:r>
            <a:r>
              <a:rPr lang="zh-CN" altLang="en-US" dirty="0"/>
              <a:t>平台的电路连接和主要资源</a:t>
            </a:r>
            <a:endParaRPr lang="en-US" altLang="zh-CN" dirty="0"/>
          </a:p>
          <a:p>
            <a:r>
              <a:rPr lang="zh-CN" altLang="en-US" dirty="0"/>
              <a:t>掌握利用</a:t>
            </a:r>
            <a:r>
              <a:rPr lang="en-US" altLang="zh-CN" dirty="0"/>
              <a:t>STM32CUBEMX</a:t>
            </a:r>
            <a:r>
              <a:rPr lang="zh-CN" altLang="en-US" dirty="0"/>
              <a:t>软件正确配置</a:t>
            </a:r>
            <a:r>
              <a:rPr lang="en-US" altLang="zh-CN" dirty="0"/>
              <a:t>GPIO</a:t>
            </a:r>
            <a:r>
              <a:rPr lang="zh-CN" altLang="en-US" dirty="0"/>
              <a:t>的方法</a:t>
            </a:r>
            <a:endParaRPr lang="en-US" altLang="zh-CN" dirty="0"/>
          </a:p>
          <a:p>
            <a:r>
              <a:rPr lang="zh-CN" altLang="en-US" dirty="0"/>
              <a:t>掌握基于</a:t>
            </a:r>
            <a:r>
              <a:rPr lang="en-US" altLang="zh-CN" dirty="0"/>
              <a:t>HAL</a:t>
            </a:r>
            <a:r>
              <a:rPr lang="zh-CN" altLang="en-US" dirty="0"/>
              <a:t>库的</a:t>
            </a:r>
            <a:r>
              <a:rPr lang="en-US" altLang="zh-CN" dirty="0"/>
              <a:t>GPIO</a:t>
            </a:r>
            <a:r>
              <a:rPr lang="zh-CN" altLang="en-US" dirty="0"/>
              <a:t>控制方法</a:t>
            </a:r>
            <a:endParaRPr lang="en-US" altLang="zh-CN" dirty="0"/>
          </a:p>
          <a:p>
            <a:r>
              <a:rPr lang="zh-CN" altLang="en-US" dirty="0"/>
              <a:t>掌握按键扫描程序的写法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523810-F63C-4398-B94D-DFD502FAD40C}"/>
              </a:ext>
            </a:extLst>
          </p:cNvPr>
          <p:cNvSpPr txBox="1"/>
          <p:nvPr/>
        </p:nvSpPr>
        <p:spPr>
          <a:xfrm>
            <a:off x="4148105" y="1064790"/>
            <a:ext cx="162095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9999FF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熟练配置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80681B-A700-4AD5-853E-366EE15C45A8}"/>
              </a:ext>
            </a:extLst>
          </p:cNvPr>
          <p:cNvSpPr txBox="1"/>
          <p:nvPr/>
        </p:nvSpPr>
        <p:spPr>
          <a:xfrm>
            <a:off x="5797617" y="1064790"/>
            <a:ext cx="162095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9999FF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软硬结合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46E9AD-BE95-4480-AFD9-B08E7D0C6FAF}"/>
              </a:ext>
            </a:extLst>
          </p:cNvPr>
          <p:cNvSpPr txBox="1"/>
          <p:nvPr/>
        </p:nvSpPr>
        <p:spPr>
          <a:xfrm>
            <a:off x="7475565" y="1064790"/>
            <a:ext cx="162095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9999FF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实现功能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ED13CC-B25C-486E-883D-2519D6AA0CAC}"/>
              </a:ext>
            </a:extLst>
          </p:cNvPr>
          <p:cNvSpPr txBox="1"/>
          <p:nvPr/>
        </p:nvSpPr>
        <p:spPr>
          <a:xfrm>
            <a:off x="9153512" y="1064790"/>
            <a:ext cx="162095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9999FF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快乐学习</a:t>
            </a:r>
          </a:p>
        </p:txBody>
      </p:sp>
    </p:spTree>
    <p:extLst>
      <p:ext uri="{BB962C8B-B14F-4D97-AF65-F5344CB8AC3E}">
        <p14:creationId xmlns:p14="http://schemas.microsoft.com/office/powerpoint/2010/main" val="4258658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7411CAD">
            <a:hlinkClick r:id="" action="ppaction://media"/>
            <a:extLst>
              <a:ext uri="{FF2B5EF4-FFF2-40B4-BE49-F238E27FC236}">
                <a16:creationId xmlns:a16="http://schemas.microsoft.com/office/drawing/2014/main" id="{08258A3C-968C-349E-B73C-584749C8B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5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2880CD-D1BB-F8D2-2BAA-DA0976F5C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7FD93F-E718-49ED-87CA-CEACA6C97113}" type="datetime1">
              <a:rPr lang="en-US" altLang="zh-CN" smtClean="0"/>
              <a:pPr>
                <a:defRPr/>
              </a:pPr>
              <a:t>3/21/2023</a:t>
            </a:fld>
            <a:endParaRPr lang="zh-CN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FE097E-241C-63A4-06C4-B529047A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38EB6-D06B-4639-BD33-EE79BC9ED1A9}" type="slidenum">
              <a:rPr lang="zh-CN" altLang="zh-CN" smtClean="0"/>
              <a:pPr>
                <a:defRPr/>
              </a:pPr>
              <a:t>21</a:t>
            </a:fld>
            <a:endParaRPr lang="zh-CN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64ABB5-97A2-E607-92B4-9D028303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67" y="273378"/>
            <a:ext cx="9012922" cy="3024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115491-6583-0D74-A627-7218CCC0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45" y="3409678"/>
            <a:ext cx="9144000" cy="331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37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97C7A2-C586-846E-2D0E-9FAD3AAC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" y="0"/>
            <a:ext cx="5694229" cy="42832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0DC87B-D051-D964-CE9B-9195B984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174" y="2894029"/>
            <a:ext cx="6875903" cy="36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EED31-3D25-A214-3E75-66C45C37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AE53C3E9">
            <a:hlinkClick r:id="" action="ppaction://media"/>
            <a:extLst>
              <a:ext uri="{FF2B5EF4-FFF2-40B4-BE49-F238E27FC236}">
                <a16:creationId xmlns:a16="http://schemas.microsoft.com/office/drawing/2014/main" id="{A1B6967C-4067-8B31-22C9-16D725CCE4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183" y="365124"/>
            <a:ext cx="10194039" cy="5734017"/>
          </a:xfrm>
        </p:spPr>
      </p:pic>
    </p:spTree>
    <p:extLst>
      <p:ext uri="{BB962C8B-B14F-4D97-AF65-F5344CB8AC3E}">
        <p14:creationId xmlns:p14="http://schemas.microsoft.com/office/powerpoint/2010/main" val="170305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标题 1">
            <a:extLst>
              <a:ext uri="{FF2B5EF4-FFF2-40B4-BE49-F238E27FC236}">
                <a16:creationId xmlns:a16="http://schemas.microsoft.com/office/drawing/2014/main" id="{095EE779-3C8F-4E7F-A7AE-12961F1A84DA}"/>
              </a:ext>
            </a:extLst>
          </p:cNvPr>
          <p:cNvSpPr txBox="1">
            <a:spLocks/>
          </p:cNvSpPr>
          <p:nvPr/>
        </p:nvSpPr>
        <p:spPr>
          <a:xfrm>
            <a:off x="688844" y="485176"/>
            <a:ext cx="2487494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实验要求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CEE4FC58-B46E-4411-81E0-49C92C74BFD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88844" y="1476992"/>
            <a:ext cx="9817198" cy="48958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利用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STM32CUBEMX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创建一个新工程，实现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基本操作，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要求：</a:t>
            </a: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、正确创建一个新工程；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、合理配置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与系统时钟；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、初始化上电静默（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关掉所有灯、蜂鸣器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）；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了解工程文件结构和代码框架；阅读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GPIO.c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和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.h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文件。</a:t>
            </a: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4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、通过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KEIL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编程实现以下功能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流水灯向左循环（松手有效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间隔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）；按下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B2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键流水灯向右循环（按下开始，间隔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500ms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B3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键，打开蜂鸣器；按下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B4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键，回到初始静默模式；</a:t>
            </a:r>
            <a:endParaRPr lang="en-US" altLang="zh-CN" sz="24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调试程序，优化程序可读性。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、实现其他自选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创意功能；</a:t>
            </a:r>
          </a:p>
        </p:txBody>
      </p:sp>
    </p:spTree>
    <p:extLst>
      <p:ext uri="{BB962C8B-B14F-4D97-AF65-F5344CB8AC3E}">
        <p14:creationId xmlns:p14="http://schemas.microsoft.com/office/powerpoint/2010/main" val="19897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标题 1">
            <a:extLst>
              <a:ext uri="{FF2B5EF4-FFF2-40B4-BE49-F238E27FC236}">
                <a16:creationId xmlns:a16="http://schemas.microsoft.com/office/drawing/2014/main" id="{095EE779-3C8F-4E7F-A7AE-12961F1A84DA}"/>
              </a:ext>
            </a:extLst>
          </p:cNvPr>
          <p:cNvSpPr txBox="1">
            <a:spLocks/>
          </p:cNvSpPr>
          <p:nvPr/>
        </p:nvSpPr>
        <p:spPr>
          <a:xfrm>
            <a:off x="688844" y="485176"/>
            <a:ext cx="2487494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实验要求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CEE4FC58-B46E-4411-81E0-49C92C74BFD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88844" y="1476992"/>
            <a:ext cx="9817198" cy="48958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利用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STM32CUBEMX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创建一个新工程，实现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基本操作，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要求：</a:t>
            </a: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、正确创建一个新工程；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、合理配置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与系统时钟；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3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、初始化上电静默（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关掉所有灯、蜂鸣器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）；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了解工程文件结构和代码框架；阅读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GPIO.c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和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.h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文件。</a:t>
            </a: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4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、通过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KEIL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编程实现以下功能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流水灯向左循环（松手有效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间隔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）；按下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B2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键流水灯向右循环（按下开始，间隔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500ms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B3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键，打开蜂鸣器；按下</a:t>
            </a: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B4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键，回到初始静默模式；</a:t>
            </a:r>
            <a:endParaRPr lang="en-US" altLang="zh-CN" sz="24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调试程序，优化程序可读性。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、实现其他自选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创意功能；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15CA430-DA0A-44D0-BFE4-9CD71A274D48}"/>
              </a:ext>
            </a:extLst>
          </p:cNvPr>
          <p:cNvSpPr txBox="1">
            <a:spLocks/>
          </p:cNvSpPr>
          <p:nvPr/>
        </p:nvSpPr>
        <p:spPr>
          <a:xfrm>
            <a:off x="631090" y="582400"/>
            <a:ext cx="9735317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注意事项：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芯片选型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STM32G431RBTx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B5C4F9-6D19-4355-91BA-F43E25BB6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67" y="2382253"/>
            <a:ext cx="4444408" cy="34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15CA430-DA0A-44D0-BFE4-9CD71A274D48}"/>
              </a:ext>
            </a:extLst>
          </p:cNvPr>
          <p:cNvSpPr txBox="1">
            <a:spLocks/>
          </p:cNvSpPr>
          <p:nvPr/>
        </p:nvSpPr>
        <p:spPr>
          <a:xfrm>
            <a:off x="631090" y="582400"/>
            <a:ext cx="9735317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注意事项：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时钟源选用外部晶振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02E982-EC1F-40DA-876F-C9E07A82E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2172"/>
            <a:ext cx="12192000" cy="408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7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15CA430-DA0A-44D0-BFE4-9CD71A274D48}"/>
              </a:ext>
            </a:extLst>
          </p:cNvPr>
          <p:cNvSpPr txBox="1">
            <a:spLocks/>
          </p:cNvSpPr>
          <p:nvPr/>
        </p:nvSpPr>
        <p:spPr>
          <a:xfrm>
            <a:off x="602215" y="322518"/>
            <a:ext cx="11215470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注意事项：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时钟配置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24MHz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；外部高速时钟；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PLLCLK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65B3A5-FB4A-49B2-B095-277E8B9A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0" y="1374806"/>
            <a:ext cx="12192000" cy="497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CA453-0345-4934-8E81-2045AFBF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1E04EB-12A8-4BEB-AA46-217867BF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FE5EF-5A9A-4CCD-B9C7-9524E0FC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263"/>
            <a:ext cx="12192000" cy="484146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F029CF9-64A3-433E-8FB5-C1EB9FF9B1AB}"/>
              </a:ext>
            </a:extLst>
          </p:cNvPr>
          <p:cNvSpPr txBox="1">
            <a:spLocks/>
          </p:cNvSpPr>
          <p:nvPr/>
        </p:nvSpPr>
        <p:spPr>
          <a:xfrm>
            <a:off x="602215" y="322518"/>
            <a:ext cx="11215470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注意事项：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生成代码工具选择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MDK-ARM V5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437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D08269-DD1C-4D95-BA5D-24E49CEB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009F5D-7840-4241-A3D6-F427B885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83" y="1825625"/>
            <a:ext cx="6940634" cy="397351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DF4CB3F-EAC9-43E1-86DF-DD85B5FA26B5}"/>
              </a:ext>
            </a:extLst>
          </p:cNvPr>
          <p:cNvSpPr txBox="1">
            <a:spLocks/>
          </p:cNvSpPr>
          <p:nvPr/>
        </p:nvSpPr>
        <p:spPr>
          <a:xfrm>
            <a:off x="602215" y="322518"/>
            <a:ext cx="11215470" cy="880641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注意事项：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MDK-ARM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设置内容</a:t>
            </a:r>
          </a:p>
        </p:txBody>
      </p:sp>
    </p:spTree>
    <p:extLst>
      <p:ext uri="{BB962C8B-B14F-4D97-AF65-F5344CB8AC3E}">
        <p14:creationId xmlns:p14="http://schemas.microsoft.com/office/powerpoint/2010/main" val="222791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F0B60-751C-4D9D-91FF-5D964D49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0E0334C-8283-455A-B6E1-24948875B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66" y="784224"/>
            <a:ext cx="6880334" cy="51085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B8ED40-F3A9-475D-A0B2-B70F7D8CD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36"/>
          <a:stretch/>
        </p:blipFill>
        <p:spPr>
          <a:xfrm>
            <a:off x="8102600" y="-4763"/>
            <a:ext cx="4089400" cy="668655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076E3D3-FBD3-4513-8565-C63B878A4F66}"/>
              </a:ext>
            </a:extLst>
          </p:cNvPr>
          <p:cNvCxnSpPr/>
          <p:nvPr/>
        </p:nvCxnSpPr>
        <p:spPr>
          <a:xfrm flipV="1">
            <a:off x="6718300" y="1027906"/>
            <a:ext cx="4381500" cy="60404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4719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2480</TotalTime>
  <Words>897</Words>
  <Application>Microsoft Office PowerPoint</Application>
  <PresentationFormat>宽屏</PresentationFormat>
  <Paragraphs>118</Paragraphs>
  <Slides>24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阿里巴巴普惠体</vt:lpstr>
      <vt:lpstr>等线</vt:lpstr>
      <vt:lpstr>等线 Light</vt:lpstr>
      <vt:lpstr>黑体</vt:lpstr>
      <vt:lpstr>微软雅黑</vt:lpstr>
      <vt:lpstr>Arial</vt:lpstr>
      <vt:lpstr>Times New Roman</vt:lpstr>
      <vt:lpstr>Wingdings</vt:lpstr>
      <vt:lpstr>Office 主题​​</vt:lpstr>
      <vt:lpstr>嵌入式微处理器系统设计</vt:lpstr>
      <vt:lpstr>实验目的：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吴永辉</dc:creator>
  <cp:lastModifiedBy>吴 永辉</cp:lastModifiedBy>
  <cp:revision>74</cp:revision>
  <dcterms:created xsi:type="dcterms:W3CDTF">2020-11-29T02:36:39Z</dcterms:created>
  <dcterms:modified xsi:type="dcterms:W3CDTF">2023-03-21T01:11:39Z</dcterms:modified>
</cp:coreProperties>
</file>